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6"/>
  </p:notesMasterIdLst>
  <p:sldIdLst>
    <p:sldId id="257" r:id="rId2"/>
    <p:sldId id="280" r:id="rId3"/>
    <p:sldId id="281" r:id="rId4"/>
    <p:sldId id="291" r:id="rId5"/>
    <p:sldId id="294" r:id="rId6"/>
    <p:sldId id="259" r:id="rId7"/>
    <p:sldId id="293" r:id="rId8"/>
    <p:sldId id="261" r:id="rId9"/>
    <p:sldId id="264" r:id="rId10"/>
    <p:sldId id="283" r:id="rId11"/>
    <p:sldId id="273" r:id="rId12"/>
    <p:sldId id="286" r:id="rId13"/>
    <p:sldId id="295" r:id="rId14"/>
    <p:sldId id="296" r:id="rId15"/>
    <p:sldId id="297" r:id="rId16"/>
    <p:sldId id="298" r:id="rId17"/>
    <p:sldId id="299" r:id="rId18"/>
    <p:sldId id="302" r:id="rId19"/>
    <p:sldId id="300" r:id="rId20"/>
    <p:sldId id="301" r:id="rId21"/>
    <p:sldId id="303" r:id="rId22"/>
    <p:sldId id="304" r:id="rId23"/>
    <p:sldId id="277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C40FAE-C6E8-4BAC-9703-DD8EA1B8CAA0}">
          <p14:sldIdLst>
            <p14:sldId id="257"/>
            <p14:sldId id="280"/>
            <p14:sldId id="281"/>
            <p14:sldId id="291"/>
            <p14:sldId id="294"/>
            <p14:sldId id="259"/>
            <p14:sldId id="293"/>
            <p14:sldId id="261"/>
          </p14:sldIdLst>
        </p14:section>
        <p14:section name="Untitled Section" id="{3687EAAA-32DE-4403-B79A-3012F417C514}">
          <p14:sldIdLst>
            <p14:sldId id="264"/>
            <p14:sldId id="283"/>
            <p14:sldId id="273"/>
            <p14:sldId id="286"/>
            <p14:sldId id="295"/>
            <p14:sldId id="296"/>
            <p14:sldId id="297"/>
            <p14:sldId id="298"/>
            <p14:sldId id="299"/>
            <p14:sldId id="302"/>
            <p14:sldId id="300"/>
            <p14:sldId id="301"/>
            <p14:sldId id="303"/>
            <p14:sldId id="304"/>
            <p14:sldId id="277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ager, Irina" initials="YI" lastIdx="0" clrIdx="0">
    <p:extLst>
      <p:ext uri="{19B8F6BF-5375-455C-9EA6-DF929625EA0E}">
        <p15:presenceInfo xmlns:p15="http://schemas.microsoft.com/office/powerpoint/2012/main" userId="S-1-5-21-2052111302-448539723-1801674531-12387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2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2B75D-2EC5-47C2-9C8C-F32DCE13CF0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2E7EB-ADA4-4443-9312-E0FAFEB66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9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2E7EB-ADA4-4443-9312-E0FAFEB665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6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2E7EB-ADA4-4443-9312-E0FAFEB665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1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5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75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5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0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3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68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0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1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3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C608-9166-4168-9D89-6921C3290C2D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B7CB-2158-456A-B26C-907D4027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F739B1-A5AA-4297-99EB-0443F72C3146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FDE558-487B-433F-805C-81038133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63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times/covid-19-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ovid19/mobility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892714-7B2A-4766-9C8F-CE3E5CA3D2CA}"/>
              </a:ext>
            </a:extLst>
          </p:cNvPr>
          <p:cNvSpPr txBox="1"/>
          <p:nvPr/>
        </p:nvSpPr>
        <p:spPr>
          <a:xfrm rot="10800000" flipV="1">
            <a:off x="2697862" y="5872426"/>
            <a:ext cx="747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29D"/>
                </a:solidFill>
                <a:latin typeface="Arial Black" panose="020B0A04020102020204" pitchFamily="34" charset="0"/>
              </a:rPr>
              <a:t>Presented by </a:t>
            </a:r>
            <a:r>
              <a:rPr lang="en-US" b="1" dirty="0">
                <a:solidFill>
                  <a:srgbClr val="EDE29D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Galliano</a:t>
            </a:r>
            <a:r>
              <a:rPr lang="en-US" b="1" dirty="0">
                <a:solidFill>
                  <a:srgbClr val="EDE29D"/>
                </a:solidFill>
                <a:latin typeface="Arial Black" panose="020B0A04020102020204" pitchFamily="34" charset="0"/>
              </a:rPr>
              <a:t>, Johnson, Regina, Sun, Yeager </a:t>
            </a:r>
          </a:p>
        </p:txBody>
      </p:sp>
      <p:pic>
        <p:nvPicPr>
          <p:cNvPr id="2050" name="Picture 2" descr="Key insights: COVID-19 and Mobility">
            <a:extLst>
              <a:ext uri="{FF2B5EF4-FFF2-40B4-BE49-F238E27FC236}">
                <a16:creationId xmlns:a16="http://schemas.microsoft.com/office/drawing/2014/main" id="{5AC3EB17-4B38-46D4-BC0B-8BA74AA4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" y="-12621"/>
            <a:ext cx="12188952" cy="52363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5635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D3443B-F449-4812-A916-181BB7B685CB}"/>
              </a:ext>
            </a:extLst>
          </p:cNvPr>
          <p:cNvSpPr txBox="1"/>
          <p:nvPr/>
        </p:nvSpPr>
        <p:spPr>
          <a:xfrm>
            <a:off x="5307765" y="963507"/>
            <a:ext cx="5959791" cy="48276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6858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Based on the graph, we can see Philadelphia being an outlier.</a:t>
            </a:r>
          </a:p>
          <a:p>
            <a:pPr marL="685800" indent="-6858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685800" indent="-6858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17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FB91E-289F-462D-9281-701F0F51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" r="1555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63478-5E0A-454F-8AD0-2F036082E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" r="1008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236EB-5FFB-4104-B73A-DCE4AA57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89293-55B3-4AF7-B805-17A160624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" r="1" b="3062"/>
          <a:stretch/>
        </p:blipFill>
        <p:spPr>
          <a:xfrm>
            <a:off x="643467" y="824732"/>
            <a:ext cx="10905066" cy="5208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1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03242-EA1C-4C9A-81C2-967B176F5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" r="1" b="2901"/>
          <a:stretch/>
        </p:blipFill>
        <p:spPr>
          <a:xfrm rot="21600000">
            <a:off x="643467" y="809267"/>
            <a:ext cx="10905066" cy="52394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39C22-111F-47C3-9322-019F2822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8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0CA4D-4178-4A78-86F7-418C99BB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2"/>
          <a:stretch/>
        </p:blipFill>
        <p:spPr>
          <a:xfrm>
            <a:off x="515655" y="599554"/>
            <a:ext cx="11160689" cy="539496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2DE61-E2A1-43E6-BB38-764102D3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502" y="6022706"/>
            <a:ext cx="7547502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3797CA-51AE-4245-A8B2-F5D018052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13CF6-CAE0-4A88-A734-2A3DBFE89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2462AB-580B-4321-9952-6C59F1A24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282"/>
          <a:stretch/>
        </p:blipFill>
        <p:spPr>
          <a:xfrm>
            <a:off x="1245816" y="1336466"/>
            <a:ext cx="9715557" cy="3486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016A0-33FA-4A48-AC54-18413AEC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10" y="5319870"/>
            <a:ext cx="5372099" cy="3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23011-9285-4188-871C-5C6C4A1C4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158"/>
          <a:stretch/>
        </p:blipFill>
        <p:spPr>
          <a:xfrm>
            <a:off x="627814" y="312285"/>
            <a:ext cx="10795923" cy="4773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E8250F-238A-4ED6-B129-B96878DB4E7D}"/>
              </a:ext>
            </a:extLst>
          </p:cNvPr>
          <p:cNvSpPr/>
          <p:nvPr/>
        </p:nvSpPr>
        <p:spPr>
          <a:xfrm>
            <a:off x="627814" y="5469895"/>
            <a:ext cx="4823756" cy="27699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  <a:latin typeface="Quire Sans" panose="020B0502040400020003" pitchFamily="34" charset="0"/>
                <a:ea typeface="Calibri" panose="020F0502020204030204" pitchFamily="34" charset="0"/>
                <a:cs typeface="Quire Sans" panose="020B0502040400020003" pitchFamily="34" charset="0"/>
              </a:rPr>
              <a:t>The </a:t>
            </a:r>
            <a:r>
              <a:rPr lang="en-US" altLang="en-US" sz="1200" dirty="0" err="1">
                <a:solidFill>
                  <a:srgbClr val="000000"/>
                </a:solidFill>
                <a:latin typeface="Quire Sans" panose="020B0502040400020003" pitchFamily="34" charset="0"/>
                <a:ea typeface="Calibri" panose="020F0502020204030204" pitchFamily="34" charset="0"/>
                <a:cs typeface="Quire Sans" panose="020B0502040400020003" pitchFamily="34" charset="0"/>
              </a:rPr>
              <a:t>r-value</a:t>
            </a:r>
            <a:r>
              <a:rPr lang="en-US" altLang="en-US" sz="1200" dirty="0">
                <a:solidFill>
                  <a:srgbClr val="000000"/>
                </a:solidFill>
                <a:latin typeface="Quire Sans" panose="020B0502040400020003" pitchFamily="34" charset="0"/>
                <a:ea typeface="Calibri" panose="020F0502020204030204" pitchFamily="34" charset="0"/>
                <a:cs typeface="Quire Sans" panose="020B0502040400020003" pitchFamily="34" charset="0"/>
              </a:rPr>
              <a:t> is: 0.1529158702472844&lt;Figure size 432x288 with 0 Axes </a:t>
            </a:r>
          </a:p>
        </p:txBody>
      </p:sp>
    </p:spTree>
    <p:extLst>
      <p:ext uri="{BB962C8B-B14F-4D97-AF65-F5344CB8AC3E}">
        <p14:creationId xmlns:p14="http://schemas.microsoft.com/office/powerpoint/2010/main" val="212537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293754-C4AD-4C00-B59A-9BF283D2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AGENDA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650131B-5135-41A1-82D1-166C06872714}"/>
              </a:ext>
            </a:extLst>
          </p:cNvPr>
          <p:cNvSpPr/>
          <p:nvPr/>
        </p:nvSpPr>
        <p:spPr>
          <a:xfrm>
            <a:off x="5302752" y="1214028"/>
            <a:ext cx="5959791" cy="48276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Our project aims to examine the trends between changes in mobility and deviation from baseline and its relationship with COVID-19 cases in the city of Philadelphia.  We aim to answer the following questions using this data: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2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/>
            </a:pPr>
            <a:r>
              <a:rPr lang="en-US" sz="2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Is there a correlation between percentage of mobility change  and COVID-19 cases in the City of  Philadelphia?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/>
            </a:pPr>
            <a:endParaRPr lang="en-US" sz="2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 startAt="2"/>
            </a:pPr>
            <a:r>
              <a:rPr lang="en-US" sz="2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Do positive/negative spikes in percentage of mobility change affect the spikes in cases?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 startAt="2"/>
            </a:pPr>
            <a:endParaRPr lang="en-US" sz="2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228600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 startAt="3"/>
            </a:pPr>
            <a:r>
              <a:rPr lang="en-US" sz="2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  Which counties were the most/least affected?</a:t>
            </a:r>
          </a:p>
          <a:p>
            <a:pPr marL="228600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 startAt="3"/>
            </a:pPr>
            <a:endParaRPr lang="en-US" sz="15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228600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arenR" startAt="3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28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AACF95A-D359-40AA-A4F1-028F5D15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7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3FC6-B5C4-48DB-A4F4-1E8809ED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BDA4D7-E4F1-453B-8BA5-AD9106C96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75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63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887F31-5AC0-4141-9641-3B9FD9761889}"/>
              </a:ext>
            </a:extLst>
          </p:cNvPr>
          <p:cNvSpPr/>
          <p:nvPr/>
        </p:nvSpPr>
        <p:spPr>
          <a:xfrm>
            <a:off x="1514475" y="153421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re Sans" panose="020B0502040400020003" pitchFamily="34" charset="0"/>
                <a:cs typeface="Quire Sans" panose="020B0502040400020003" pitchFamily="34" charset="0"/>
              </a:rPr>
              <a:t>As a result of our analysis we will demonstrate that our data failed to reject Null Hypothesis.</a:t>
            </a:r>
          </a:p>
          <a:p>
            <a:endParaRPr lang="en-US" dirty="0"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re Sans" panose="020B0502040400020003" pitchFamily="34" charset="0"/>
                <a:cs typeface="Quire Sans" panose="020B0502040400020003" pitchFamily="34" charset="0"/>
              </a:rPr>
              <a:t>Brief explanation about  Hypothesis</a:t>
            </a:r>
          </a:p>
        </p:txBody>
      </p:sp>
    </p:spTree>
    <p:extLst>
      <p:ext uri="{BB962C8B-B14F-4D97-AF65-F5344CB8AC3E}">
        <p14:creationId xmlns:p14="http://schemas.microsoft.com/office/powerpoint/2010/main" val="123583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89529-9549-4B07-8711-228CAE3C9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9" r="7461" b="2"/>
          <a:stretch/>
        </p:blipFill>
        <p:spPr>
          <a:xfrm>
            <a:off x="1695450" y="283941"/>
            <a:ext cx="8801100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23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503C4-ED73-4B26-B060-53776BE2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HYPOTHESIS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EB47B1-8D18-4417-9FC7-F0A5CE09EDD4}"/>
              </a:ext>
            </a:extLst>
          </p:cNvPr>
          <p:cNvSpPr/>
          <p:nvPr/>
        </p:nvSpPr>
        <p:spPr>
          <a:xfrm>
            <a:off x="5246841" y="1439496"/>
            <a:ext cx="6328912" cy="48276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There is a correlation between the increase of COVID-19 that leads to a decrease in mobility in four variables (Retails &amp; Recreation, Grocery &amp; Pharmacy, Parks, Transit Stations, Workplaces &amp; Residential) 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Our Null Hypothesis: 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      There is no correlation between mobility change percent</a:t>
            </a:r>
            <a:b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</a:b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      and COVID-19 cases in Philadelphia.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Our Alternate Hypothesis: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     COVID-19 cases influence the mobility of citizens in the city  of                                                       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cs typeface="Quire Sans" panose="020B0502040400020003" pitchFamily="34" charset="0"/>
              </a:rPr>
              <a:t>      Philadelphia.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75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FCF03-B9C7-40ED-81EF-1A4EDA3C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COVID-19 DATA</a:t>
            </a:r>
            <a:endParaRPr lang="en-US" dirty="0">
              <a:latin typeface="Quire Sans" panose="020B0502040400020003" pitchFamily="34" charset="0"/>
              <a:cs typeface="Quire Sans" panose="020B05020404000200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87D3-2860-4734-9097-EB527E44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700" b="1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90000"/>
              </a:lnSpc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https://github.com/nytimes/covid-19-data</a:t>
            </a:r>
            <a:endParaRPr lang="en-US" sz="1700" b="1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Data was gathered and organized by New York Times journalist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b="1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Data was compiled from state, local government and health departments.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b="1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CSV was organized by: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	-Date county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	-Fips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	-Cases</a:t>
            </a:r>
          </a:p>
          <a:p>
            <a:pPr>
              <a:lnSpc>
                <a:spcPct val="90000"/>
              </a:lnSpc>
            </a:pPr>
            <a:endParaRPr lang="en-US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4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2FFB3-DB81-40D1-B950-3B1780C7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COVID-19 COMMUNITY MOBILITY REPORT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58BD-EFD4-4F4F-9A66-F99EEF7D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752" y="1458807"/>
            <a:ext cx="6406860" cy="4827694"/>
          </a:xfrm>
          <a:effectLst/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https://www.google.com/covid19/mobility/</a:t>
            </a:r>
            <a:endParaRPr lang="en-US" sz="1800" b="1" dirty="0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Data frame was built by Google utilizing maps technology to gather mobility interaction across communities within the following categories: Retail and recreation, Groceries and pharmacies, Parks, Transit stations, Workplaces and Residential</a:t>
            </a: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pPr lvl="0"/>
            <a:r>
              <a:rPr lang="en-US" sz="1800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CSV was organized by:</a:t>
            </a:r>
          </a:p>
          <a:p>
            <a:pPr marL="0" lv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   	Country, State, County, </a:t>
            </a:r>
            <a:r>
              <a:rPr lang="en-US" sz="1800" b="1" dirty="0" err="1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Fips</a:t>
            </a:r>
            <a:r>
              <a:rPr lang="en-US" sz="1800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, Date, Mobility,     </a:t>
            </a:r>
          </a:p>
          <a:p>
            <a:pPr marL="0" lv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   	Variables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5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AFD74-317C-4705-88DE-F4C360C8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COVID-19 COMMUNITY MOBILITY REPORT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164D4-796D-486C-9F6A-843FDCF3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Baseline for mobility: 5 Week period from Jan 3-Feb 6, 2020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Quire Sans" panose="020B0502040400020003" pitchFamily="34" charset="0"/>
              <a:cs typeface="Quire Sans" panose="020B0502040400020003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Notes pertaining the data: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Collection of data depends on setting from phone users for Google account holders. 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As an example Workplaces and Residential might show a decrease in mobility during the weekend.</a:t>
            </a:r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C8B4-BD23-4AB1-93C7-5D25081C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b="1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FE7C9-5F5F-44F4-A870-42EE2389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50"/>
            <a:ext cx="10230455" cy="2376088"/>
          </a:xfrm>
        </p:spPr>
        <p:txBody>
          <a:bodyPr anchor="ctr">
            <a:normAutofit/>
          </a:bodyPr>
          <a:lstStyle/>
          <a:p>
            <a:pPr>
              <a:buClr>
                <a:srgbClr val="42E1BB"/>
              </a:buClr>
            </a:pPr>
            <a:r>
              <a:rPr lang="en-US" b="1" dirty="0" err="1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Fips</a:t>
            </a: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 header was named differently on both CSV files </a:t>
            </a:r>
          </a:p>
          <a:p>
            <a:pPr marL="457200" lvl="1" indent="0">
              <a:buClr>
                <a:srgbClr val="42E1BB"/>
              </a:buClr>
              <a:buNone/>
            </a:pP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- On the mobility report column was named “</a:t>
            </a:r>
            <a:r>
              <a:rPr lang="en-US" b="1" dirty="0" err="1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Census_fips_code</a:t>
            </a: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”</a:t>
            </a:r>
          </a:p>
          <a:p>
            <a:pPr marL="457200" lvl="1" indent="0">
              <a:buClr>
                <a:srgbClr val="42E1BB"/>
              </a:buClr>
              <a:buNone/>
            </a:pP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  <a:latin typeface="Quire Sans" panose="020B0502040400020003" pitchFamily="34" charset="0"/>
                <a:cs typeface="Quire Sans" panose="020B0502040400020003" pitchFamily="34" charset="0"/>
              </a:rPr>
              <a:t>- On the COVID-19 Cases from NY Times column was named “Flips”</a:t>
            </a:r>
          </a:p>
          <a:p>
            <a:pPr lvl="1">
              <a:buClr>
                <a:srgbClr val="42E1BB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 lvl="1">
              <a:buClr>
                <a:srgbClr val="42E1BB"/>
              </a:buClr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3573-DDC0-4F36-80EB-5541DF6A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1" y="3429000"/>
            <a:ext cx="10096498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7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05AF-A14F-4940-9F9A-8D8062BE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b="1">
                <a:latin typeface="Quire Sans" panose="020B0502040400020003" pitchFamily="34" charset="0"/>
                <a:cs typeface="Quire Sans" panose="020B0502040400020003" pitchFamily="34" charset="0"/>
              </a:rPr>
              <a:t>MERGING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01D-D281-4B98-B7F8-C7198A89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70" y="722799"/>
            <a:ext cx="10972492" cy="4058751"/>
          </a:xfrm>
        </p:spPr>
        <p:txBody>
          <a:bodyPr anchor="ctr">
            <a:normAutofit/>
          </a:bodyPr>
          <a:lstStyle/>
          <a:p>
            <a:pPr>
              <a:buClr>
                <a:srgbClr val="D8942C"/>
              </a:buClr>
            </a:pPr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In order to merge the data on both data frames we used columns for “date” &amp; “ </a:t>
            </a:r>
            <a:r>
              <a:rPr lang="en-US" b="1" dirty="0" err="1">
                <a:latin typeface="Quire Sans" panose="020B0502040400020003" pitchFamily="34" charset="0"/>
                <a:cs typeface="Quire Sans" panose="020B0502040400020003" pitchFamily="34" charset="0"/>
              </a:rPr>
              <a:t>fips</a:t>
            </a:r>
            <a:r>
              <a:rPr lang="en-US" b="1" dirty="0">
                <a:latin typeface="Quire Sans" panose="020B0502040400020003" pitchFamily="34" charset="0"/>
                <a:cs typeface="Quire Sans" panose="020B0502040400020003" pitchFamily="34" charset="0"/>
              </a:rPr>
              <a:t>”</a:t>
            </a:r>
          </a:p>
          <a:p>
            <a:pPr>
              <a:buClr>
                <a:srgbClr val="D8942C"/>
              </a:buClr>
            </a:pPr>
            <a:endParaRPr lang="en-US" dirty="0"/>
          </a:p>
          <a:p>
            <a:pPr>
              <a:buClr>
                <a:srgbClr val="D8942C"/>
              </a:buClr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FDADD-8EDA-4660-9B81-080B45F6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26" y="2944326"/>
            <a:ext cx="96393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5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C2122-E23A-4F65-BF6C-00846977404A}"/>
              </a:ext>
            </a:extLst>
          </p:cNvPr>
          <p:cNvSpPr txBox="1"/>
          <p:nvPr/>
        </p:nvSpPr>
        <p:spPr>
          <a:xfrm>
            <a:off x="7963389" y="1766862"/>
            <a:ext cx="3692375" cy="2633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Quire Sans" panose="020B0502040400020003" pitchFamily="34" charset="0"/>
                <a:ea typeface="+mj-ea"/>
                <a:cs typeface="Quire Sans" panose="020B0502040400020003" pitchFamily="34" charset="0"/>
              </a:rPr>
              <a:t>TOTAL AMOUNT OF CASES IN PENNYSLVANIA COUNTIES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BC0038-A026-4A62-826E-E3287F2A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0489" y="1979414"/>
            <a:ext cx="5562032" cy="275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1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468</Words>
  <Application>Microsoft Office PowerPoint</Application>
  <PresentationFormat>Widescreen</PresentationFormat>
  <Paragraphs>68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Calisto MT</vt:lpstr>
      <vt:lpstr>Quire Sans</vt:lpstr>
      <vt:lpstr>Wingdings 2</vt:lpstr>
      <vt:lpstr>Slate</vt:lpstr>
      <vt:lpstr>PowerPoint Presentation</vt:lpstr>
      <vt:lpstr>AGENDA</vt:lpstr>
      <vt:lpstr>HYPOTHESIS</vt:lpstr>
      <vt:lpstr>COVID-19 DATA</vt:lpstr>
      <vt:lpstr>COVID-19 COMMUNITY MOBILITY REPORT</vt:lpstr>
      <vt:lpstr>COVID-19 COMMUNITY MOBILITY REPORT</vt:lpstr>
      <vt:lpstr>DATA INTEGRATION</vt:lpstr>
      <vt:lpstr>MERGING DATA 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Regina Amel Christy</dc:creator>
  <cp:lastModifiedBy>Regina Amel Christy</cp:lastModifiedBy>
  <cp:revision>2</cp:revision>
  <dcterms:created xsi:type="dcterms:W3CDTF">2020-11-07T05:14:03Z</dcterms:created>
  <dcterms:modified xsi:type="dcterms:W3CDTF">2020-11-07T05:21:50Z</dcterms:modified>
</cp:coreProperties>
</file>